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7" r:id="rId2"/>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63A2"/>
    <a:srgbClr val="4BACC7"/>
    <a:srgbClr val="30859C"/>
    <a:srgbClr val="4E81BD"/>
    <a:srgbClr val="1E497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6405"/>
  </p:normalViewPr>
  <p:slideViewPr>
    <p:cSldViewPr snapToGrid="0">
      <p:cViewPr varScale="1">
        <p:scale>
          <a:sx n="87" d="100"/>
          <a:sy n="87" d="100"/>
        </p:scale>
        <p:origin x="499" y="77"/>
      </p:cViewPr>
      <p:guideLst/>
    </p:cSldViewPr>
  </p:slideViewPr>
  <p:notesTextViewPr>
    <p:cViewPr>
      <p:scale>
        <a:sx n="1" d="1"/>
        <a:sy n="1" d="1"/>
      </p:scale>
      <p:origin x="0" y="-902"/>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media1.wav>
</file>

<file path=ppt/media/media2.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F92E05-20FE-47B5-8D94-2D0662C531ED}" type="datetimeFigureOut">
              <a:rPr lang="fr-FR" smtClean="0"/>
              <a:t>15/05/2023</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357486-3DD2-4555-815B-D1CFDA3B24CB}" type="slidenum">
              <a:rPr lang="fr-FR" smtClean="0"/>
              <a:t>‹N°›</a:t>
            </a:fld>
            <a:endParaRPr lang="fr-FR"/>
          </a:p>
        </p:txBody>
      </p:sp>
    </p:spTree>
    <p:extLst>
      <p:ext uri="{BB962C8B-B14F-4D97-AF65-F5344CB8AC3E}">
        <p14:creationId xmlns:p14="http://schemas.microsoft.com/office/powerpoint/2010/main" val="39019119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Il est courant de représenter le système d'information par un modèle en 5 couches selon le principe de séparation des </a:t>
            </a:r>
            <a:r>
              <a:rPr lang="fr-FR" dirty="0" err="1"/>
              <a:t>préocupations</a:t>
            </a:r>
            <a:r>
              <a:rPr lang="fr-FR" dirty="0"/>
              <a:t>.</a:t>
            </a:r>
          </a:p>
          <a:p>
            <a:r>
              <a:rPr lang="fr-FR" dirty="0"/>
              <a:t>Chaque couche isole un aspect particulier du système d'information en étant responsable des </a:t>
            </a:r>
            <a:r>
              <a:rPr lang="fr-FR" dirty="0" err="1"/>
              <a:t>intéractions</a:t>
            </a:r>
            <a:r>
              <a:rPr lang="fr-FR" dirty="0"/>
              <a:t> entre ses éléments.</a:t>
            </a:r>
          </a:p>
          <a:p>
            <a:r>
              <a:rPr lang="fr-FR" dirty="0"/>
              <a:t>Chaque couche n'échangeant qu'avec ses couches adjacentes.</a:t>
            </a:r>
          </a:p>
          <a:p>
            <a:r>
              <a:rPr lang="fr-FR" dirty="0"/>
              <a:t>Les deux premières couches forment le système informatique, l'ensemble structuré des composants matériels et logiciels et les données permettant d'automatiser tout ou partie du système métier au travers de fonctionnalités qui lui sont nécessaires.</a:t>
            </a:r>
          </a:p>
          <a:p>
            <a:r>
              <a:rPr lang="fr-FR" dirty="0"/>
              <a:t>Enfin il est courant d'y ajouter la vue stratégie. Il s'agit de la stratégie décidée par la D.S.I.(Direction des systèmes d'information) pour </a:t>
            </a:r>
            <a:r>
              <a:rPr lang="fr-FR" dirty="0" err="1"/>
              <a:t>lesystème</a:t>
            </a:r>
            <a:r>
              <a:rPr lang="fr-FR" dirty="0"/>
              <a:t> d'information en alignement avec la stratégie de l'organisation.</a:t>
            </a:r>
          </a:p>
          <a:p>
            <a:r>
              <a:rPr lang="fr-FR" dirty="0"/>
              <a:t>Le système métier est formé des services et processus de l'entreprise, des organisations qui les mettent en œuvre et des objets métier associés.</a:t>
            </a:r>
          </a:p>
          <a:p>
            <a:r>
              <a:rPr lang="fr-FR" dirty="0"/>
              <a:t>Un objet métier est un concept ou une abstraction ayant un sens pour des acteurs (partie prenante interne) d'une organisation (par exemple une entreprise). L'objet métier permet de décrire les entités manipulées par les acteurs dans le cadre de la description du métier.</a:t>
            </a:r>
          </a:p>
        </p:txBody>
      </p:sp>
      <p:sp>
        <p:nvSpPr>
          <p:cNvPr id="4" name="Espace réservé du numéro de diapositive 3"/>
          <p:cNvSpPr>
            <a:spLocks noGrp="1"/>
          </p:cNvSpPr>
          <p:nvPr>
            <p:ph type="sldNum" sz="quarter" idx="5"/>
          </p:nvPr>
        </p:nvSpPr>
        <p:spPr/>
        <p:txBody>
          <a:bodyPr/>
          <a:lstStyle/>
          <a:p>
            <a:fld id="{C9357486-3DD2-4555-815B-D1CFDA3B24CB}" type="slidenum">
              <a:rPr lang="fr-FR" smtClean="0"/>
              <a:t>1</a:t>
            </a:fld>
            <a:endParaRPr lang="fr-FR"/>
          </a:p>
        </p:txBody>
      </p:sp>
    </p:spTree>
    <p:extLst>
      <p:ext uri="{BB962C8B-B14F-4D97-AF65-F5344CB8AC3E}">
        <p14:creationId xmlns:p14="http://schemas.microsoft.com/office/powerpoint/2010/main" val="6373662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E991527-38C2-10F4-0BFF-94585CE4B377}"/>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E1BA4A52-DF23-6979-1F1C-7609773959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C2DDF4B2-DF9F-3335-928B-8E34CA83B31F}"/>
              </a:ext>
            </a:extLst>
          </p:cNvPr>
          <p:cNvSpPr>
            <a:spLocks noGrp="1"/>
          </p:cNvSpPr>
          <p:nvPr>
            <p:ph type="dt" sz="half" idx="10"/>
          </p:nvPr>
        </p:nvSpPr>
        <p:spPr/>
        <p:txBody>
          <a:bodyPr/>
          <a:lstStyle/>
          <a:p>
            <a:fld id="{7C2B7642-0AE5-8B41-89FF-3413471F5A20}" type="datetimeFigureOut">
              <a:rPr lang="fr-FR" smtClean="0"/>
              <a:t>15/05/2023</a:t>
            </a:fld>
            <a:endParaRPr lang="fr-FR"/>
          </a:p>
        </p:txBody>
      </p:sp>
      <p:sp>
        <p:nvSpPr>
          <p:cNvPr id="5" name="Espace réservé du pied de page 4">
            <a:extLst>
              <a:ext uri="{FF2B5EF4-FFF2-40B4-BE49-F238E27FC236}">
                <a16:creationId xmlns:a16="http://schemas.microsoft.com/office/drawing/2014/main" id="{E7C2FAFF-E2A9-21DE-01A7-D56466922F97}"/>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4DE57E6-319E-AF81-1FBC-74F4962A47D6}"/>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25467865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0FC1CA2-7488-D9C1-EB35-3E539F020EF2}"/>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1C6982F0-2DF4-50FF-3BB4-690985ED8AEA}"/>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F2DA674A-DD39-C6A9-FC67-F25C9B082B16}"/>
              </a:ext>
            </a:extLst>
          </p:cNvPr>
          <p:cNvSpPr>
            <a:spLocks noGrp="1"/>
          </p:cNvSpPr>
          <p:nvPr>
            <p:ph type="dt" sz="half" idx="10"/>
          </p:nvPr>
        </p:nvSpPr>
        <p:spPr/>
        <p:txBody>
          <a:bodyPr/>
          <a:lstStyle/>
          <a:p>
            <a:fld id="{7C2B7642-0AE5-8B41-89FF-3413471F5A20}" type="datetimeFigureOut">
              <a:rPr lang="fr-FR" smtClean="0"/>
              <a:t>15/05/2023</a:t>
            </a:fld>
            <a:endParaRPr lang="fr-FR"/>
          </a:p>
        </p:txBody>
      </p:sp>
      <p:sp>
        <p:nvSpPr>
          <p:cNvPr id="5" name="Espace réservé du pied de page 4">
            <a:extLst>
              <a:ext uri="{FF2B5EF4-FFF2-40B4-BE49-F238E27FC236}">
                <a16:creationId xmlns:a16="http://schemas.microsoft.com/office/drawing/2014/main" id="{87E7093F-B1D0-F163-884D-64928EA1DE9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1A28CA0-4DF2-E71F-2B3E-E516A17F0656}"/>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9861496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90A8F9D0-1E94-3E88-5683-A0D5278685CB}"/>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F71C8D49-6AA5-8435-3468-D1582399BEC2}"/>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310FCECD-0E39-7B8B-3838-645D68A6489B}"/>
              </a:ext>
            </a:extLst>
          </p:cNvPr>
          <p:cNvSpPr>
            <a:spLocks noGrp="1"/>
          </p:cNvSpPr>
          <p:nvPr>
            <p:ph type="dt" sz="half" idx="10"/>
          </p:nvPr>
        </p:nvSpPr>
        <p:spPr/>
        <p:txBody>
          <a:bodyPr/>
          <a:lstStyle/>
          <a:p>
            <a:fld id="{7C2B7642-0AE5-8B41-89FF-3413471F5A20}" type="datetimeFigureOut">
              <a:rPr lang="fr-FR" smtClean="0"/>
              <a:t>15/05/2023</a:t>
            </a:fld>
            <a:endParaRPr lang="fr-FR"/>
          </a:p>
        </p:txBody>
      </p:sp>
      <p:sp>
        <p:nvSpPr>
          <p:cNvPr id="5" name="Espace réservé du pied de page 4">
            <a:extLst>
              <a:ext uri="{FF2B5EF4-FFF2-40B4-BE49-F238E27FC236}">
                <a16:creationId xmlns:a16="http://schemas.microsoft.com/office/drawing/2014/main" id="{F9ADA2B4-6B36-EC71-0315-ECA50895BAF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E11ED646-B01F-1787-E938-6F0C1FD066F3}"/>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2478048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D0531BE-CFF8-0646-C650-5A7671290800}"/>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730F7791-1E5B-4A08-030C-362F1C7863F3}"/>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A703DEE2-902C-5E78-3607-E94E68CFADCA}"/>
              </a:ext>
            </a:extLst>
          </p:cNvPr>
          <p:cNvSpPr>
            <a:spLocks noGrp="1"/>
          </p:cNvSpPr>
          <p:nvPr>
            <p:ph type="dt" sz="half" idx="10"/>
          </p:nvPr>
        </p:nvSpPr>
        <p:spPr/>
        <p:txBody>
          <a:bodyPr/>
          <a:lstStyle/>
          <a:p>
            <a:fld id="{7C2B7642-0AE5-8B41-89FF-3413471F5A20}" type="datetimeFigureOut">
              <a:rPr lang="fr-FR" smtClean="0"/>
              <a:t>15/05/2023</a:t>
            </a:fld>
            <a:endParaRPr lang="fr-FR"/>
          </a:p>
        </p:txBody>
      </p:sp>
      <p:sp>
        <p:nvSpPr>
          <p:cNvPr id="5" name="Espace réservé du pied de page 4">
            <a:extLst>
              <a:ext uri="{FF2B5EF4-FFF2-40B4-BE49-F238E27FC236}">
                <a16:creationId xmlns:a16="http://schemas.microsoft.com/office/drawing/2014/main" id="{96927B60-1A37-8195-4EB2-B3273DB26C16}"/>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331DAF8E-6273-8140-0EF5-FF9F1DC04C77}"/>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23654348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8F5D037-313E-3550-A8CD-D280C415DDFE}"/>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7CBC4316-E573-BDCE-407F-25C0DF92CDB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D035CE93-4768-892F-FB51-D4C0AC359CCA}"/>
              </a:ext>
            </a:extLst>
          </p:cNvPr>
          <p:cNvSpPr>
            <a:spLocks noGrp="1"/>
          </p:cNvSpPr>
          <p:nvPr>
            <p:ph type="dt" sz="half" idx="10"/>
          </p:nvPr>
        </p:nvSpPr>
        <p:spPr/>
        <p:txBody>
          <a:bodyPr/>
          <a:lstStyle/>
          <a:p>
            <a:fld id="{7C2B7642-0AE5-8B41-89FF-3413471F5A20}" type="datetimeFigureOut">
              <a:rPr lang="fr-FR" smtClean="0"/>
              <a:t>15/05/2023</a:t>
            </a:fld>
            <a:endParaRPr lang="fr-FR"/>
          </a:p>
        </p:txBody>
      </p:sp>
      <p:sp>
        <p:nvSpPr>
          <p:cNvPr id="5" name="Espace réservé du pied de page 4">
            <a:extLst>
              <a:ext uri="{FF2B5EF4-FFF2-40B4-BE49-F238E27FC236}">
                <a16:creationId xmlns:a16="http://schemas.microsoft.com/office/drawing/2014/main" id="{57D37F4F-34A5-28D5-77D7-B2CA155EAC3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F05E6FF-8317-5316-CC97-089A91687135}"/>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2505628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B713AC1-C142-724D-67FE-66F20B464EF0}"/>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5A00C8BA-B84D-2C79-E5DB-676B5279A878}"/>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AEBF91DA-CC2B-FC9D-2CA0-450486F26F1D}"/>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38043A72-5E65-F0A1-FD06-F88C9A3B6810}"/>
              </a:ext>
            </a:extLst>
          </p:cNvPr>
          <p:cNvSpPr>
            <a:spLocks noGrp="1"/>
          </p:cNvSpPr>
          <p:nvPr>
            <p:ph type="dt" sz="half" idx="10"/>
          </p:nvPr>
        </p:nvSpPr>
        <p:spPr/>
        <p:txBody>
          <a:bodyPr/>
          <a:lstStyle/>
          <a:p>
            <a:fld id="{7C2B7642-0AE5-8B41-89FF-3413471F5A20}" type="datetimeFigureOut">
              <a:rPr lang="fr-FR" smtClean="0"/>
              <a:t>15/05/2023</a:t>
            </a:fld>
            <a:endParaRPr lang="fr-FR"/>
          </a:p>
        </p:txBody>
      </p:sp>
      <p:sp>
        <p:nvSpPr>
          <p:cNvPr id="6" name="Espace réservé du pied de page 5">
            <a:extLst>
              <a:ext uri="{FF2B5EF4-FFF2-40B4-BE49-F238E27FC236}">
                <a16:creationId xmlns:a16="http://schemas.microsoft.com/office/drawing/2014/main" id="{CEB13DE1-C57B-9EF1-3CCB-0B7271111383}"/>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587024BF-B638-92F8-2AF5-BAB799E58717}"/>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3040614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0EABC6A-0242-1180-8927-EBE8B5368954}"/>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7CAD5330-9023-1969-FABE-C4B63EAAD4D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6CA02075-E42D-A77C-28F9-FA242F10640F}"/>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E953FCA6-6A93-A16E-AD65-49716E92474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A5B0DB87-2E76-170A-156B-82521CA554FB}"/>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E81F38A5-8716-4AAC-21A6-AEDE2926BD0D}"/>
              </a:ext>
            </a:extLst>
          </p:cNvPr>
          <p:cNvSpPr>
            <a:spLocks noGrp="1"/>
          </p:cNvSpPr>
          <p:nvPr>
            <p:ph type="dt" sz="half" idx="10"/>
          </p:nvPr>
        </p:nvSpPr>
        <p:spPr/>
        <p:txBody>
          <a:bodyPr/>
          <a:lstStyle/>
          <a:p>
            <a:fld id="{7C2B7642-0AE5-8B41-89FF-3413471F5A20}" type="datetimeFigureOut">
              <a:rPr lang="fr-FR" smtClean="0"/>
              <a:t>15/05/2023</a:t>
            </a:fld>
            <a:endParaRPr lang="fr-FR"/>
          </a:p>
        </p:txBody>
      </p:sp>
      <p:sp>
        <p:nvSpPr>
          <p:cNvPr id="8" name="Espace réservé du pied de page 7">
            <a:extLst>
              <a:ext uri="{FF2B5EF4-FFF2-40B4-BE49-F238E27FC236}">
                <a16:creationId xmlns:a16="http://schemas.microsoft.com/office/drawing/2014/main" id="{BF15A903-1876-87AB-9CFA-EC1110E14BEB}"/>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9946845A-7D83-FB39-C916-55FC6E44181C}"/>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31374278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D62ADF9-BCBD-50AE-075A-4024877E1CE2}"/>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F18A1ECC-24F0-1CDD-DD52-3CD659C39812}"/>
              </a:ext>
            </a:extLst>
          </p:cNvPr>
          <p:cNvSpPr>
            <a:spLocks noGrp="1"/>
          </p:cNvSpPr>
          <p:nvPr>
            <p:ph type="dt" sz="half" idx="10"/>
          </p:nvPr>
        </p:nvSpPr>
        <p:spPr/>
        <p:txBody>
          <a:bodyPr/>
          <a:lstStyle/>
          <a:p>
            <a:fld id="{7C2B7642-0AE5-8B41-89FF-3413471F5A20}" type="datetimeFigureOut">
              <a:rPr lang="fr-FR" smtClean="0"/>
              <a:t>15/05/2023</a:t>
            </a:fld>
            <a:endParaRPr lang="fr-FR"/>
          </a:p>
        </p:txBody>
      </p:sp>
      <p:sp>
        <p:nvSpPr>
          <p:cNvPr id="4" name="Espace réservé du pied de page 3">
            <a:extLst>
              <a:ext uri="{FF2B5EF4-FFF2-40B4-BE49-F238E27FC236}">
                <a16:creationId xmlns:a16="http://schemas.microsoft.com/office/drawing/2014/main" id="{21624D13-F94D-05F0-3E97-B8E875D20C6C}"/>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5C9D8691-7041-0850-238F-840C73319632}"/>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12321489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39404AEA-F5B1-1CB8-3232-747A11AAAF95}"/>
              </a:ext>
            </a:extLst>
          </p:cNvPr>
          <p:cNvSpPr>
            <a:spLocks noGrp="1"/>
          </p:cNvSpPr>
          <p:nvPr>
            <p:ph type="dt" sz="half" idx="10"/>
          </p:nvPr>
        </p:nvSpPr>
        <p:spPr/>
        <p:txBody>
          <a:bodyPr/>
          <a:lstStyle/>
          <a:p>
            <a:fld id="{7C2B7642-0AE5-8B41-89FF-3413471F5A20}" type="datetimeFigureOut">
              <a:rPr lang="fr-FR" smtClean="0"/>
              <a:t>15/05/2023</a:t>
            </a:fld>
            <a:endParaRPr lang="fr-FR"/>
          </a:p>
        </p:txBody>
      </p:sp>
      <p:sp>
        <p:nvSpPr>
          <p:cNvPr id="3" name="Espace réservé du pied de page 2">
            <a:extLst>
              <a:ext uri="{FF2B5EF4-FFF2-40B4-BE49-F238E27FC236}">
                <a16:creationId xmlns:a16="http://schemas.microsoft.com/office/drawing/2014/main" id="{75F064F9-2C37-8420-034E-43208A333C40}"/>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E0F59F8A-7BD2-73A2-2E98-CD70C243EAD4}"/>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28412364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5F2FBE-5864-00C5-34E1-4FCF30C29F5B}"/>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65E5AF06-5C0F-7E18-62A7-09E9D36507A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EB71F455-DD0E-E5BA-2A0D-1EF6D0E912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01CBE3DF-32FA-E7E5-9710-65A663D47311}"/>
              </a:ext>
            </a:extLst>
          </p:cNvPr>
          <p:cNvSpPr>
            <a:spLocks noGrp="1"/>
          </p:cNvSpPr>
          <p:nvPr>
            <p:ph type="dt" sz="half" idx="10"/>
          </p:nvPr>
        </p:nvSpPr>
        <p:spPr/>
        <p:txBody>
          <a:bodyPr/>
          <a:lstStyle/>
          <a:p>
            <a:fld id="{7C2B7642-0AE5-8B41-89FF-3413471F5A20}" type="datetimeFigureOut">
              <a:rPr lang="fr-FR" smtClean="0"/>
              <a:t>15/05/2023</a:t>
            </a:fld>
            <a:endParaRPr lang="fr-FR"/>
          </a:p>
        </p:txBody>
      </p:sp>
      <p:sp>
        <p:nvSpPr>
          <p:cNvPr id="6" name="Espace réservé du pied de page 5">
            <a:extLst>
              <a:ext uri="{FF2B5EF4-FFF2-40B4-BE49-F238E27FC236}">
                <a16:creationId xmlns:a16="http://schemas.microsoft.com/office/drawing/2014/main" id="{9DBCDCF1-B4F4-388B-2F6E-F6B596AE8349}"/>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A27367AC-7CE4-D91C-8364-9826343EEBCD}"/>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1262685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4D536DD-E31E-E235-254F-5517C75B3BB1}"/>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E4DA6E84-AD13-8B90-26CD-6FE2E1DFBDF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7977FA83-852A-E2E8-A260-3CC260F0C7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7B35DE57-B1FA-1986-0F2C-E670D51F7A04}"/>
              </a:ext>
            </a:extLst>
          </p:cNvPr>
          <p:cNvSpPr>
            <a:spLocks noGrp="1"/>
          </p:cNvSpPr>
          <p:nvPr>
            <p:ph type="dt" sz="half" idx="10"/>
          </p:nvPr>
        </p:nvSpPr>
        <p:spPr/>
        <p:txBody>
          <a:bodyPr/>
          <a:lstStyle/>
          <a:p>
            <a:fld id="{7C2B7642-0AE5-8B41-89FF-3413471F5A20}" type="datetimeFigureOut">
              <a:rPr lang="fr-FR" smtClean="0"/>
              <a:t>15/05/2023</a:t>
            </a:fld>
            <a:endParaRPr lang="fr-FR"/>
          </a:p>
        </p:txBody>
      </p:sp>
      <p:sp>
        <p:nvSpPr>
          <p:cNvPr id="6" name="Espace réservé du pied de page 5">
            <a:extLst>
              <a:ext uri="{FF2B5EF4-FFF2-40B4-BE49-F238E27FC236}">
                <a16:creationId xmlns:a16="http://schemas.microsoft.com/office/drawing/2014/main" id="{D7AA71FC-535C-18E9-DBA9-B654305C196D}"/>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32370950-FFE8-A10B-9996-91B245CA4853}"/>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3607981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53688BA8-AA06-D884-34EB-07A335152C0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DCE09875-48D9-CDDE-FC11-A07A7FE485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DA527142-9E9B-252E-C060-C9688FA5367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C2B7642-0AE5-8B41-89FF-3413471F5A20}" type="datetimeFigureOut">
              <a:rPr lang="fr-FR" smtClean="0"/>
              <a:t>15/05/2023</a:t>
            </a:fld>
            <a:endParaRPr lang="fr-FR"/>
          </a:p>
        </p:txBody>
      </p:sp>
      <p:sp>
        <p:nvSpPr>
          <p:cNvPr id="5" name="Espace réservé du pied de page 4">
            <a:extLst>
              <a:ext uri="{FF2B5EF4-FFF2-40B4-BE49-F238E27FC236}">
                <a16:creationId xmlns:a16="http://schemas.microsoft.com/office/drawing/2014/main" id="{A1A945D9-FA37-EC97-7C14-354C4DE331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55DFF9A4-BB61-C987-3903-6EB418EE28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7AE744-7852-1B4B-B851-1C91F2868317}" type="slidenum">
              <a:rPr lang="fr-FR" smtClean="0"/>
              <a:t>‹N°›</a:t>
            </a:fld>
            <a:endParaRPr lang="fr-FR"/>
          </a:p>
        </p:txBody>
      </p:sp>
    </p:spTree>
    <p:extLst>
      <p:ext uri="{BB962C8B-B14F-4D97-AF65-F5344CB8AC3E}">
        <p14:creationId xmlns:p14="http://schemas.microsoft.com/office/powerpoint/2010/main" val="3938076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1.wav"/><Relationship Id="rId7" Type="http://schemas.openxmlformats.org/officeDocument/2006/relationships/notesSlide" Target="../notesSlides/notesSlide1.xml"/><Relationship Id="rId2" Type="http://schemas.microsoft.com/office/2007/relationships/media" Target="../media/media1.wav"/><Relationship Id="rId1" Type="http://schemas.openxmlformats.org/officeDocument/2006/relationships/tags" Target="../tags/tag1.xml"/><Relationship Id="rId6" Type="http://schemas.openxmlformats.org/officeDocument/2006/relationships/slideLayout" Target="../slideLayouts/slideLayout7.xml"/><Relationship Id="rId5" Type="http://schemas.openxmlformats.org/officeDocument/2006/relationships/audio" Target="../media/media2.wav"/><Relationship Id="rId4" Type="http://schemas.microsoft.com/office/2007/relationships/media" Target="../media/media2.wa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B8C947DA-C4C3-71E5-C5B8-0294D5C29E38}"/>
              </a:ext>
            </a:extLst>
          </p:cNvPr>
          <p:cNvSpPr/>
          <p:nvPr/>
        </p:nvSpPr>
        <p:spPr>
          <a:xfrm>
            <a:off x="379378" y="331183"/>
            <a:ext cx="11157625" cy="6380901"/>
          </a:xfrm>
          <a:prstGeom prst="rect">
            <a:avLst/>
          </a:prstGeom>
          <a:solidFill>
            <a:schemeClr val="accent6">
              <a:lumMod val="20000"/>
              <a:lumOff val="80000"/>
            </a:schemeClr>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lt1"/>
              </a:solidFill>
            </a:endParaRPr>
          </a:p>
        </p:txBody>
      </p:sp>
      <p:sp>
        <p:nvSpPr>
          <p:cNvPr id="2" name="Double flèche verticale 1">
            <a:extLst>
              <a:ext uri="{FF2B5EF4-FFF2-40B4-BE49-F238E27FC236}">
                <a16:creationId xmlns:a16="http://schemas.microsoft.com/office/drawing/2014/main" id="{76F7F300-DF18-6E69-AAFF-40F42FD09E6B}"/>
              </a:ext>
            </a:extLst>
          </p:cNvPr>
          <p:cNvSpPr/>
          <p:nvPr/>
        </p:nvSpPr>
        <p:spPr>
          <a:xfrm>
            <a:off x="8651819" y="4256091"/>
            <a:ext cx="1484324" cy="2060301"/>
          </a:xfrm>
          <a:prstGeom prst="upDownArrow">
            <a:avLst/>
          </a:prstGeom>
          <a:solidFill>
            <a:schemeClr val="tx1">
              <a:lumMod val="50000"/>
              <a:lumOff val="50000"/>
            </a:schemeClr>
          </a:solidFill>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fr-FR" sz="1800" dirty="0"/>
              <a:t>Système informatique</a:t>
            </a:r>
          </a:p>
        </p:txBody>
      </p:sp>
      <p:sp>
        <p:nvSpPr>
          <p:cNvPr id="4" name="Rectangle : coins arrondis 3">
            <a:extLst>
              <a:ext uri="{FF2B5EF4-FFF2-40B4-BE49-F238E27FC236}">
                <a16:creationId xmlns:a16="http://schemas.microsoft.com/office/drawing/2014/main" id="{C7671D70-AB09-9957-E967-22CDB0281E7F}"/>
              </a:ext>
            </a:extLst>
          </p:cNvPr>
          <p:cNvSpPr/>
          <p:nvPr/>
        </p:nvSpPr>
        <p:spPr>
          <a:xfrm>
            <a:off x="3616208" y="5380288"/>
            <a:ext cx="4888489" cy="936104"/>
          </a:xfrm>
          <a:prstGeom prst="roundRect">
            <a:avLst/>
          </a:prstGeom>
          <a:solidFill>
            <a:srgbClr val="1E497D"/>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49263" eaLnBrk="0" fontAlgn="base" hangingPunct="0">
              <a:spcBef>
                <a:spcPct val="0"/>
              </a:spcBef>
              <a:spcAft>
                <a:spcPct val="0"/>
              </a:spcAft>
            </a:pPr>
            <a:r>
              <a:rPr lang="fr-FR" sz="3200" dirty="0"/>
              <a:t>Vue Infrastructure</a:t>
            </a:r>
          </a:p>
        </p:txBody>
      </p:sp>
      <p:sp>
        <p:nvSpPr>
          <p:cNvPr id="5" name="Rectangle : coins arrondis 4">
            <a:extLst>
              <a:ext uri="{FF2B5EF4-FFF2-40B4-BE49-F238E27FC236}">
                <a16:creationId xmlns:a16="http://schemas.microsoft.com/office/drawing/2014/main" id="{FC66365B-5FEE-C8F5-011A-0D75D341F04D}"/>
              </a:ext>
            </a:extLst>
          </p:cNvPr>
          <p:cNvSpPr/>
          <p:nvPr/>
        </p:nvSpPr>
        <p:spPr>
          <a:xfrm>
            <a:off x="3616208" y="4305223"/>
            <a:ext cx="4888489" cy="936104"/>
          </a:xfrm>
          <a:prstGeom prst="roundRect">
            <a:avLst/>
          </a:prstGeom>
          <a:solidFill>
            <a:srgbClr val="4E81BD"/>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3200" dirty="0"/>
              <a:t>Vue applicative</a:t>
            </a:r>
          </a:p>
        </p:txBody>
      </p:sp>
      <p:sp>
        <p:nvSpPr>
          <p:cNvPr id="6" name="Rectangle : coins arrondis 5">
            <a:extLst>
              <a:ext uri="{FF2B5EF4-FFF2-40B4-BE49-F238E27FC236}">
                <a16:creationId xmlns:a16="http://schemas.microsoft.com/office/drawing/2014/main" id="{63C5C5D9-9E80-0EDC-230C-CBA8F384A922}"/>
              </a:ext>
            </a:extLst>
          </p:cNvPr>
          <p:cNvSpPr/>
          <p:nvPr/>
        </p:nvSpPr>
        <p:spPr>
          <a:xfrm>
            <a:off x="3615961" y="3230157"/>
            <a:ext cx="4888489" cy="936104"/>
          </a:xfrm>
          <a:prstGeom prst="roundRect">
            <a:avLst/>
          </a:prstGeom>
          <a:solidFill>
            <a:srgbClr val="30859C"/>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3200" dirty="0"/>
              <a:t>Vue fonctionnelle</a:t>
            </a:r>
          </a:p>
        </p:txBody>
      </p:sp>
      <p:sp>
        <p:nvSpPr>
          <p:cNvPr id="7" name="Rectangle : coins arrondis 6">
            <a:extLst>
              <a:ext uri="{FF2B5EF4-FFF2-40B4-BE49-F238E27FC236}">
                <a16:creationId xmlns:a16="http://schemas.microsoft.com/office/drawing/2014/main" id="{D95A52A3-5E86-B04A-69C6-3DEC366CDDB4}"/>
              </a:ext>
            </a:extLst>
          </p:cNvPr>
          <p:cNvSpPr/>
          <p:nvPr/>
        </p:nvSpPr>
        <p:spPr>
          <a:xfrm>
            <a:off x="3615961" y="2155091"/>
            <a:ext cx="4888489" cy="936104"/>
          </a:xfrm>
          <a:prstGeom prst="roundRect">
            <a:avLst/>
          </a:prstGeom>
          <a:solidFill>
            <a:srgbClr val="4BACC7"/>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3200" dirty="0"/>
              <a:t>Vue métier</a:t>
            </a:r>
          </a:p>
        </p:txBody>
      </p:sp>
      <p:sp>
        <p:nvSpPr>
          <p:cNvPr id="8" name="Rectangle : coins arrondis 7">
            <a:extLst>
              <a:ext uri="{FF2B5EF4-FFF2-40B4-BE49-F238E27FC236}">
                <a16:creationId xmlns:a16="http://schemas.microsoft.com/office/drawing/2014/main" id="{357EC505-5EDE-3591-2030-25A56A3B3A3C}"/>
              </a:ext>
            </a:extLst>
          </p:cNvPr>
          <p:cNvSpPr/>
          <p:nvPr/>
        </p:nvSpPr>
        <p:spPr>
          <a:xfrm>
            <a:off x="3623664" y="647391"/>
            <a:ext cx="4888489" cy="936104"/>
          </a:xfrm>
          <a:prstGeom prst="roundRect">
            <a:avLst/>
          </a:prstGeom>
          <a:solidFill>
            <a:srgbClr val="8063A2"/>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3200" dirty="0"/>
              <a:t>Vue stratégie</a:t>
            </a:r>
          </a:p>
        </p:txBody>
      </p:sp>
      <p:sp>
        <p:nvSpPr>
          <p:cNvPr id="9" name="Rectangle 8">
            <a:extLst>
              <a:ext uri="{FF2B5EF4-FFF2-40B4-BE49-F238E27FC236}">
                <a16:creationId xmlns:a16="http://schemas.microsoft.com/office/drawing/2014/main" id="{0EBBD941-EF00-A427-80BC-618A9219FC41}"/>
              </a:ext>
            </a:extLst>
          </p:cNvPr>
          <p:cNvSpPr/>
          <p:nvPr/>
        </p:nvSpPr>
        <p:spPr>
          <a:xfrm>
            <a:off x="1023920" y="5380288"/>
            <a:ext cx="2592288" cy="93610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a:solidFill>
                  <a:schemeClr val="tx2"/>
                </a:solidFill>
              </a:rPr>
              <a:t>Site, Equipement physique, de stockage, de communication…</a:t>
            </a:r>
          </a:p>
        </p:txBody>
      </p:sp>
      <p:sp>
        <p:nvSpPr>
          <p:cNvPr id="10" name="Rectangle 9">
            <a:extLst>
              <a:ext uri="{FF2B5EF4-FFF2-40B4-BE49-F238E27FC236}">
                <a16:creationId xmlns:a16="http://schemas.microsoft.com/office/drawing/2014/main" id="{AFCEE29A-F100-2877-6CCD-BE9A5A511577}"/>
              </a:ext>
            </a:extLst>
          </p:cNvPr>
          <p:cNvSpPr/>
          <p:nvPr/>
        </p:nvSpPr>
        <p:spPr>
          <a:xfrm>
            <a:off x="1023920" y="4305223"/>
            <a:ext cx="2592288" cy="93610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a:solidFill>
                  <a:schemeClr val="tx2"/>
                </a:solidFill>
              </a:rPr>
              <a:t>Applications, Composant logiciel, message, socle technique…</a:t>
            </a:r>
          </a:p>
        </p:txBody>
      </p:sp>
      <p:sp>
        <p:nvSpPr>
          <p:cNvPr id="11" name="Rectangle 10">
            <a:extLst>
              <a:ext uri="{FF2B5EF4-FFF2-40B4-BE49-F238E27FC236}">
                <a16:creationId xmlns:a16="http://schemas.microsoft.com/office/drawing/2014/main" id="{8501E6EB-A135-C815-693C-EDB45D6990BC}"/>
              </a:ext>
            </a:extLst>
          </p:cNvPr>
          <p:cNvSpPr/>
          <p:nvPr/>
        </p:nvSpPr>
        <p:spPr>
          <a:xfrm>
            <a:off x="1023920" y="3230157"/>
            <a:ext cx="2592288" cy="93610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a:solidFill>
                  <a:schemeClr val="tx2"/>
                </a:solidFill>
              </a:rPr>
              <a:t>Fonctionnalités, objet métier</a:t>
            </a:r>
          </a:p>
        </p:txBody>
      </p:sp>
      <p:sp>
        <p:nvSpPr>
          <p:cNvPr id="12" name="Rectangle 11">
            <a:extLst>
              <a:ext uri="{FF2B5EF4-FFF2-40B4-BE49-F238E27FC236}">
                <a16:creationId xmlns:a16="http://schemas.microsoft.com/office/drawing/2014/main" id="{03DC6D45-9713-72D3-AD69-9F82A9E38723}"/>
              </a:ext>
            </a:extLst>
          </p:cNvPr>
          <p:cNvSpPr/>
          <p:nvPr/>
        </p:nvSpPr>
        <p:spPr>
          <a:xfrm>
            <a:off x="1023920" y="2155091"/>
            <a:ext cx="2592288" cy="93610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a:solidFill>
                  <a:schemeClr val="tx2"/>
                </a:solidFill>
              </a:rPr>
              <a:t>Macro-processus, processus, activité, procédure, organisation</a:t>
            </a:r>
          </a:p>
        </p:txBody>
      </p:sp>
      <p:sp>
        <p:nvSpPr>
          <p:cNvPr id="13" name="Rectangle 12">
            <a:extLst>
              <a:ext uri="{FF2B5EF4-FFF2-40B4-BE49-F238E27FC236}">
                <a16:creationId xmlns:a16="http://schemas.microsoft.com/office/drawing/2014/main" id="{34728004-3CBE-353C-4C15-057B6920CE02}"/>
              </a:ext>
            </a:extLst>
          </p:cNvPr>
          <p:cNvSpPr/>
          <p:nvPr/>
        </p:nvSpPr>
        <p:spPr>
          <a:xfrm>
            <a:off x="1023920" y="634807"/>
            <a:ext cx="2592288" cy="93610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a:solidFill>
                  <a:schemeClr val="tx2"/>
                </a:solidFill>
              </a:rPr>
              <a:t>Mission, programme, objectif, indicateur</a:t>
            </a:r>
          </a:p>
        </p:txBody>
      </p:sp>
      <p:sp>
        <p:nvSpPr>
          <p:cNvPr id="14" name="Rectangle 13">
            <a:extLst>
              <a:ext uri="{FF2B5EF4-FFF2-40B4-BE49-F238E27FC236}">
                <a16:creationId xmlns:a16="http://schemas.microsoft.com/office/drawing/2014/main" id="{2919B3FD-3750-9E52-CEA6-E4E36A73CC37}"/>
              </a:ext>
            </a:extLst>
          </p:cNvPr>
          <p:cNvSpPr/>
          <p:nvPr/>
        </p:nvSpPr>
        <p:spPr>
          <a:xfrm rot="16200000">
            <a:off x="7899198" y="3305558"/>
            <a:ext cx="5549417" cy="472251"/>
          </a:xfrm>
          <a:prstGeom prst="rect">
            <a:avLst/>
          </a:prstGeom>
          <a:solidFill>
            <a:srgbClr val="FFFF00">
              <a:alpha val="28000"/>
            </a:srgbClr>
          </a:solidFill>
          <a:ln w="28575">
            <a:solidFill>
              <a:srgbClr val="FFFF00"/>
            </a:solidFill>
            <a:prstDash val="lgDash"/>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2400" dirty="0">
                <a:ln w="0"/>
                <a:solidFill>
                  <a:srgbClr val="FFFF00"/>
                </a:solidFill>
                <a:effectLst>
                  <a:outerShdw blurRad="38100" dist="19050" dir="2700000" algn="tl" rotWithShape="0">
                    <a:schemeClr val="dk1">
                      <a:alpha val="40000"/>
                    </a:schemeClr>
                  </a:outerShdw>
                </a:effectLst>
              </a:rPr>
              <a:t>Données</a:t>
            </a:r>
          </a:p>
        </p:txBody>
      </p:sp>
      <p:sp>
        <p:nvSpPr>
          <p:cNvPr id="17" name="Rectangle 16">
            <a:extLst>
              <a:ext uri="{FF2B5EF4-FFF2-40B4-BE49-F238E27FC236}">
                <a16:creationId xmlns:a16="http://schemas.microsoft.com/office/drawing/2014/main" id="{F0069A69-C2FC-6DC6-D613-B6156A834C2A}"/>
              </a:ext>
            </a:extLst>
          </p:cNvPr>
          <p:cNvSpPr/>
          <p:nvPr/>
        </p:nvSpPr>
        <p:spPr>
          <a:xfrm>
            <a:off x="129184" y="-26934"/>
            <a:ext cx="2592288" cy="3696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2"/>
                </a:solidFill>
              </a:rPr>
              <a:t>Système d'information</a:t>
            </a:r>
          </a:p>
        </p:txBody>
      </p:sp>
      <p:pic>
        <p:nvPicPr>
          <p:cNvPr id="15" name="Soundly Voice Designer, Alain 17">
            <a:hlinkClick r:id="" action="ppaction://media"/>
            <a:extLst>
              <a:ext uri="{FF2B5EF4-FFF2-40B4-BE49-F238E27FC236}">
                <a16:creationId xmlns:a16="http://schemas.microsoft.com/office/drawing/2014/main" id="{801B013D-0667-C526-24BE-E2486701A9E5}"/>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9890170" y="5959471"/>
            <a:ext cx="487362" cy="487362"/>
          </a:xfrm>
          <a:prstGeom prst="rect">
            <a:avLst/>
          </a:prstGeom>
        </p:spPr>
      </p:pic>
      <p:pic>
        <p:nvPicPr>
          <p:cNvPr id="19" name="Soundly Voice Designer, Alain 18">
            <a:hlinkClick r:id="" action="ppaction://media"/>
            <a:extLst>
              <a:ext uri="{FF2B5EF4-FFF2-40B4-BE49-F238E27FC236}">
                <a16:creationId xmlns:a16="http://schemas.microsoft.com/office/drawing/2014/main" id="{0A2FBEB8-851B-71A3-10C1-EF8F7152E21A}"/>
              </a:ext>
            </a:extLst>
          </p:cNvPr>
          <p:cNvPicPr>
            <a:picLocks noChangeAspect="1"/>
          </p:cNvPicPr>
          <p:nvPr>
            <a:audioFile r:link="rId5"/>
            <p:extLst>
              <p:ext uri="{DAA4B4D4-6D71-4841-9C94-3DE7FCFB9230}">
                <p14:media xmlns:p14="http://schemas.microsoft.com/office/powerpoint/2010/main" r:embed="rId4"/>
              </p:ext>
            </p:extLst>
          </p:nvPr>
        </p:nvPicPr>
        <p:blipFill>
          <a:blip r:embed="rId8"/>
          <a:stretch>
            <a:fillRect/>
          </a:stretch>
        </p:blipFill>
        <p:spPr>
          <a:xfrm>
            <a:off x="9772057" y="523294"/>
            <a:ext cx="487363" cy="487362"/>
          </a:xfrm>
          <a:prstGeom prst="rect">
            <a:avLst/>
          </a:prstGeom>
        </p:spPr>
      </p:pic>
    </p:spTree>
    <p:custDataLst>
      <p:tags r:id="rId1"/>
    </p:custDataLst>
    <p:extLst>
      <p:ext uri="{BB962C8B-B14F-4D97-AF65-F5344CB8AC3E}">
        <p14:creationId xmlns:p14="http://schemas.microsoft.com/office/powerpoint/2010/main" val="2247720283"/>
      </p:ext>
    </p:extLst>
  </p:cSld>
  <p:clrMapOvr>
    <a:masterClrMapping/>
  </p:clrMapOvr>
  <mc:AlternateContent xmlns:mc="http://schemas.openxmlformats.org/markup-compatibility/2006">
    <mc:Choice xmlns:p14="http://schemas.microsoft.com/office/powerpoint/2010/main" Requires="p14">
      <p:transition spd="slow" p14:dur="2000" advTm="64345"/>
    </mc:Choice>
    <mc:Fallback>
      <p:transition spd="slow" advTm="643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361" fill="hold"/>
                                        <p:tgtEl>
                                          <p:spTgt spid="19"/>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fill="hold"/>
                                        <p:tgtEl>
                                          <p:spTgt spid="6"/>
                                        </p:tgtEl>
                                        <p:attrNameLst>
                                          <p:attrName>ppt_x</p:attrName>
                                        </p:attrNameLst>
                                      </p:cBhvr>
                                      <p:tavLst>
                                        <p:tav tm="0">
                                          <p:val>
                                            <p:strVal val="#ppt_x"/>
                                          </p:val>
                                        </p:tav>
                                        <p:tav tm="100000">
                                          <p:val>
                                            <p:strVal val="#ppt_x"/>
                                          </p:val>
                                        </p:tav>
                                      </p:tavLst>
                                    </p:anim>
                                    <p:anim calcmode="lin" valueType="num">
                                      <p:cBhvr additive="base">
                                        <p:cTn id="26" dur="500" fill="hold"/>
                                        <p:tgtEl>
                                          <p:spTgt spid="6"/>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anim calcmode="lin" valueType="num">
                                      <p:cBhvr additive="base">
                                        <p:cTn id="29" dur="500" fill="hold"/>
                                        <p:tgtEl>
                                          <p:spTgt spid="5"/>
                                        </p:tgtEl>
                                        <p:attrNameLst>
                                          <p:attrName>ppt_x</p:attrName>
                                        </p:attrNameLst>
                                      </p:cBhvr>
                                      <p:tavLst>
                                        <p:tav tm="0">
                                          <p:val>
                                            <p:strVal val="#ppt_x"/>
                                          </p:val>
                                        </p:tav>
                                        <p:tav tm="100000">
                                          <p:val>
                                            <p:strVal val="#ppt_x"/>
                                          </p:val>
                                        </p:tav>
                                      </p:tavLst>
                                    </p:anim>
                                    <p:anim calcmode="lin" valueType="num">
                                      <p:cBhvr additive="base">
                                        <p:cTn id="30" dur="500" fill="hold"/>
                                        <p:tgtEl>
                                          <p:spTgt spid="5"/>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4"/>
                                        </p:tgtEl>
                                        <p:attrNameLst>
                                          <p:attrName>style.visibility</p:attrName>
                                        </p:attrNameLst>
                                      </p:cBhvr>
                                      <p:to>
                                        <p:strVal val="visible"/>
                                      </p:to>
                                    </p:set>
                                    <p:anim calcmode="lin" valueType="num">
                                      <p:cBhvr additive="base">
                                        <p:cTn id="33" dur="500" fill="hold"/>
                                        <p:tgtEl>
                                          <p:spTgt spid="4"/>
                                        </p:tgtEl>
                                        <p:attrNameLst>
                                          <p:attrName>ppt_x</p:attrName>
                                        </p:attrNameLst>
                                      </p:cBhvr>
                                      <p:tavLst>
                                        <p:tav tm="0">
                                          <p:val>
                                            <p:strVal val="#ppt_x"/>
                                          </p:val>
                                        </p:tav>
                                        <p:tav tm="100000">
                                          <p:val>
                                            <p:strVal val="#ppt_x"/>
                                          </p:val>
                                        </p:tav>
                                      </p:tavLst>
                                    </p:anim>
                                    <p:anim calcmode="lin" valueType="num">
                                      <p:cBhvr additive="base">
                                        <p:cTn id="3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grpId="0" nodeType="clickEffect">
                                  <p:stCondLst>
                                    <p:cond delay="0"/>
                                  </p:stCondLst>
                                  <p:childTnLst>
                                    <p:set>
                                      <p:cBhvr>
                                        <p:cTn id="38" dur="1" fill="hold">
                                          <p:stCondLst>
                                            <p:cond delay="0"/>
                                          </p:stCondLst>
                                        </p:cTn>
                                        <p:tgtEl>
                                          <p:spTgt spid="2"/>
                                        </p:tgtEl>
                                        <p:attrNameLst>
                                          <p:attrName>style.visibility</p:attrName>
                                        </p:attrNameLst>
                                      </p:cBhvr>
                                      <p:to>
                                        <p:strVal val="visible"/>
                                      </p:to>
                                    </p:set>
                                    <p:animEffect transition="in" filter="wipe(down)">
                                      <p:cBhvr>
                                        <p:cTn id="39" dur="500"/>
                                        <p:tgtEl>
                                          <p:spTgt spid="2"/>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9"/>
                                        </p:tgtEl>
                                        <p:attrNameLst>
                                          <p:attrName>style.visibility</p:attrName>
                                        </p:attrNameLst>
                                      </p:cBhvr>
                                      <p:to>
                                        <p:strVal val="visible"/>
                                      </p:to>
                                    </p:set>
                                    <p:animEffect transition="in" filter="fade">
                                      <p:cBhvr>
                                        <p:cTn id="44" dur="500"/>
                                        <p:tgtEl>
                                          <p:spTgt spid="9"/>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500"/>
                                        <p:tgtEl>
                                          <p:spTgt spid="1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fade">
                                      <p:cBhvr>
                                        <p:cTn id="50" dur="500"/>
                                        <p:tgtEl>
                                          <p:spTgt spid="14"/>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fade">
                                      <p:cBhvr>
                                        <p:cTn id="55" dur="500"/>
                                        <p:tgtEl>
                                          <p:spTgt spid="11"/>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3"/>
                                        </p:tgtEl>
                                        <p:attrNameLst>
                                          <p:attrName>style.visibility</p:attrName>
                                        </p:attrNameLst>
                                      </p:cBhvr>
                                      <p:to>
                                        <p:strVal val="visible"/>
                                      </p:to>
                                    </p:set>
                                    <p:animEffect transition="in" filter="fade">
                                      <p:cBhvr>
                                        <p:cTn id="60" dur="500"/>
                                        <p:tgtEl>
                                          <p:spTgt spid="13"/>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12"/>
                                        </p:tgtEl>
                                        <p:attrNameLst>
                                          <p:attrName>style.visibility</p:attrName>
                                        </p:attrNameLst>
                                      </p:cBhvr>
                                      <p:to>
                                        <p:strVal val="visible"/>
                                      </p:to>
                                    </p:set>
                                    <p:animEffect transition="in" filter="fade">
                                      <p:cBhvr>
                                        <p:cTn id="65" dur="500"/>
                                        <p:tgtEl>
                                          <p:spTgt spid="12"/>
                                        </p:tgtEl>
                                      </p:cBhvr>
                                    </p:animEffect>
                                  </p:childTnLst>
                                </p:cTn>
                              </p:par>
                            </p:childTnLst>
                          </p:cTn>
                        </p:par>
                        <p:par>
                          <p:cTn id="66" fill="hold">
                            <p:stCondLst>
                              <p:cond delay="500"/>
                            </p:stCondLst>
                            <p:childTnLst>
                              <p:par>
                                <p:cTn id="67" presetID="1" presetClass="mediacall" presetSubtype="0" fill="hold" nodeType="afterEffect">
                                  <p:stCondLst>
                                    <p:cond delay="0"/>
                                  </p:stCondLst>
                                  <p:childTnLst>
                                    <p:cmd type="call" cmd="playFrom(0.0)">
                                      <p:cBhvr>
                                        <p:cTn id="68" dur="21760"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69" fill="hold" display="0">
                  <p:stCondLst>
                    <p:cond delay="indefinite"/>
                  </p:stCondLst>
                  <p:endCondLst>
                    <p:cond evt="onStopAudio" delay="0">
                      <p:tgtEl>
                        <p:sldTgt/>
                      </p:tgtEl>
                    </p:cond>
                  </p:endCondLst>
                </p:cTn>
                <p:tgtEl>
                  <p:spTgt spid="19"/>
                </p:tgtEl>
              </p:cMediaNode>
            </p:audio>
            <p:audio>
              <p:cMediaNode vol="80000" showWhenStopped="0">
                <p:cTn id="70" fill="hold" display="0">
                  <p:stCondLst>
                    <p:cond delay="indefinite"/>
                  </p:stCondLst>
                  <p:endCondLst>
                    <p:cond evt="onStopAudio" delay="0">
                      <p:tgtEl>
                        <p:sldTgt/>
                      </p:tgtEl>
                    </p:cond>
                  </p:endCondLst>
                </p:cTn>
                <p:tgtEl>
                  <p:spTgt spid="15"/>
                </p:tgtEl>
              </p:cMediaNode>
            </p:audio>
          </p:childTnLst>
        </p:cTn>
      </p:par>
    </p:tnLst>
    <p:bldLst>
      <p:bldP spid="16" grpId="0" animBg="1"/>
      <p:bldP spid="2" grpId="0" animBg="1"/>
      <p:bldP spid="4" grpId="0" animBg="1"/>
      <p:bldP spid="5" grpId="0" animBg="1"/>
      <p:bldP spid="6" grpId="0" animBg="1"/>
      <p:bldP spid="7" grpId="0" animBg="1"/>
      <p:bldP spid="8" grpId="0" animBg="1"/>
      <p:bldP spid="9" grpId="0"/>
      <p:bldP spid="10" grpId="0"/>
      <p:bldP spid="11" grpId="0"/>
      <p:bldP spid="12" grpId="0"/>
      <p:bldP spid="13" grpId="0"/>
      <p:bldP spid="14" grpId="0" animBg="1"/>
      <p:bldP spid="17" grpId="0"/>
    </p:bldLst>
  </p:timing>
  <p:extLst>
    <p:ext uri="{E180D4A7-C9FB-4DFB-919C-405C955672EB}">
      <p14:showEvtLst xmlns:p14="http://schemas.microsoft.com/office/powerpoint/2010/main">
        <p14:playEvt time="86" objId="19"/>
        <p14:stopEvt time="39524" objId="19"/>
        <p14:playEvt time="41510" objId="15"/>
        <p14:stopEvt time="63290" objId="15"/>
      </p14:showEvtLst>
    </p:ext>
  </p:extLst>
</p:sld>
</file>

<file path=ppt/tags/tag1.xml><?xml version="1.0" encoding="utf-8"?>
<p:tagLst xmlns:a="http://schemas.openxmlformats.org/drawingml/2006/main" xmlns:r="http://schemas.openxmlformats.org/officeDocument/2006/relationships" xmlns:p="http://schemas.openxmlformats.org/presentationml/2006/main">
  <p:tag name="TIMING" val="|1.6|1.6|14.4|4.1|3.9|4|10.9"/>
</p:tagLst>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233</TotalTime>
  <Words>254</Words>
  <Application>Microsoft Office PowerPoint</Application>
  <PresentationFormat>Grand écran</PresentationFormat>
  <Paragraphs>21</Paragraphs>
  <Slides>1</Slides>
  <Notes>1</Notes>
  <HiddenSlides>0</HiddenSlides>
  <MMClips>2</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vt:i4>
      </vt:variant>
    </vt:vector>
  </HeadingPairs>
  <TitlesOfParts>
    <vt:vector size="5" baseType="lpstr">
      <vt:lpstr>Arial</vt:lpstr>
      <vt:lpstr>Calibri</vt:lpstr>
      <vt:lpstr>Calibri Light</vt:lpstr>
      <vt:lpstr>Thème Office</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Vincent Britelle</dc:creator>
  <cp:lastModifiedBy>Mouhamed Diop</cp:lastModifiedBy>
  <cp:revision>11</cp:revision>
  <dcterms:created xsi:type="dcterms:W3CDTF">2023-05-09T11:28:12Z</dcterms:created>
  <dcterms:modified xsi:type="dcterms:W3CDTF">2023-05-15T09:45:29Z</dcterms:modified>
</cp:coreProperties>
</file>

<file path=docProps/thumbnail.jpeg>
</file>